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4" r:id="rId9"/>
    <p:sldId id="265" r:id="rId10"/>
    <p:sldId id="279" r:id="rId11"/>
    <p:sldId id="266" r:id="rId12"/>
    <p:sldId id="267" r:id="rId13"/>
    <p:sldId id="269" r:id="rId14"/>
    <p:sldId id="270" r:id="rId15"/>
    <p:sldId id="271" r:id="rId16"/>
    <p:sldId id="273" r:id="rId17"/>
    <p:sldId id="277" r:id="rId18"/>
    <p:sldId id="280" r:id="rId19"/>
    <p:sldId id="281" r:id="rId20"/>
    <p:sldId id="28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40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E6E9B-98AC-3A48-B70D-B6041D412148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6F10A5-C4AD-5540-97DB-7BD8D219D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407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BA2BA8-CBD8-483F-B8EA-52974061573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64495A-A266-4022-8E6B-AD03FDF5C62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4F546395-1AF4-4E39-870D-C659ED8AC78A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4F546395-1AF4-4E39-870D-C659ED8AC78A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4F546395-1AF4-4E39-870D-C659ED8AC78A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24744" cy="1143000"/>
          </a:xfrm>
        </p:spPr>
        <p:txBody>
          <a:bodyPr/>
          <a:lstStyle/>
          <a:p>
            <a:r>
              <a:rPr lang="en-US" dirty="0" smtClean="0"/>
              <a:t>Cystic Fibrosis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828800"/>
            <a:ext cx="5943600" cy="4635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Codon Wobble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345363" cy="3931920"/>
          </a:xfrm>
        </p:spPr>
        <p:txBody>
          <a:bodyPr/>
          <a:lstStyle/>
          <a:p>
            <a:r>
              <a:rPr lang="en-US" dirty="0" smtClean="0"/>
              <a:t>There are many codons for the same amino acid </a:t>
            </a:r>
            <a:endParaRPr lang="en-US" dirty="0"/>
          </a:p>
        </p:txBody>
      </p:sp>
      <p:pic>
        <p:nvPicPr>
          <p:cNvPr id="4" name="Picture 4" descr="bio_ch12_6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438400"/>
            <a:ext cx="3798888" cy="379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3894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7772400" cy="1143000"/>
          </a:xfrm>
        </p:spPr>
        <p:txBody>
          <a:bodyPr numCol="1"/>
          <a:lstStyle/>
          <a:p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/>
              <a:t>Types of Mutations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1719263"/>
            <a:ext cx="6477000" cy="4986337"/>
          </a:xfrm>
        </p:spPr>
        <p:txBody>
          <a:bodyPr numCol="1"/>
          <a:lstStyle/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Point </a:t>
            </a:r>
            <a:r>
              <a:rPr lang="en-US" dirty="0" smtClean="0"/>
              <a:t>mutation</a:t>
            </a:r>
            <a:endParaRPr lang="en-US" dirty="0"/>
          </a:p>
          <a:p>
            <a:pPr marL="1663700" lvl="4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smtClean="0"/>
              <a:t>TAC GAC </a:t>
            </a:r>
            <a:r>
              <a:rPr lang="en-US" dirty="0" smtClean="0">
                <a:sym typeface="Wingdings"/>
              </a:rPr>
              <a:t> T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C GAC</a:t>
            </a:r>
            <a:endParaRPr 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err="1"/>
              <a:t>Frameshift</a:t>
            </a:r>
            <a:r>
              <a:rPr lang="en-US" dirty="0"/>
              <a:t> mutation</a:t>
            </a:r>
          </a:p>
          <a:p>
            <a:pPr marL="1663700" lvl="4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smtClean="0"/>
              <a:t>TAC GAC </a:t>
            </a:r>
            <a:r>
              <a:rPr lang="en-US" dirty="0" smtClean="0">
                <a:sym typeface="Wingdings"/>
              </a:rPr>
              <a:t> TAC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C</a:t>
            </a:r>
            <a:r>
              <a:rPr lang="en-US" dirty="0" smtClean="0">
                <a:sym typeface="Wingdings"/>
              </a:rPr>
              <a:t>GA C (Insertion)</a:t>
            </a:r>
          </a:p>
          <a:p>
            <a:pPr marL="1663700" lvl="4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TAC GAC </a:t>
            </a:r>
            <a:r>
              <a:rPr lang="en-US" dirty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TCG AC (Deletion)</a:t>
            </a:r>
            <a:endParaRPr 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smtClean="0"/>
              <a:t>Inversion</a:t>
            </a:r>
          </a:p>
          <a:p>
            <a:pPr marL="808038" lvl="1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1800" dirty="0" smtClean="0"/>
              <a:t>TAC GAC </a:t>
            </a:r>
            <a:r>
              <a:rPr lang="en-US" sz="1800" dirty="0" smtClean="0">
                <a:sym typeface="Wingdings"/>
              </a:rPr>
              <a:t> 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CAT</a:t>
            </a:r>
            <a:r>
              <a:rPr lang="en-US" sz="1800" dirty="0" smtClean="0">
                <a:sym typeface="Wingdings"/>
              </a:rPr>
              <a:t> GAC</a:t>
            </a:r>
            <a:endParaRPr 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smtClean="0"/>
              <a:t>Duplication</a:t>
            </a:r>
          </a:p>
          <a:p>
            <a:pPr marL="808038" lvl="1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1800" dirty="0" smtClean="0"/>
              <a:t>TAC GAC </a:t>
            </a:r>
            <a:r>
              <a:rPr lang="en-US" sz="1800" dirty="0" smtClean="0">
                <a:sym typeface="Wingdings"/>
              </a:rPr>
              <a:t> TAC 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TAC</a:t>
            </a:r>
            <a:r>
              <a:rPr lang="en-US" sz="1800" dirty="0" smtClean="0">
                <a:sym typeface="Wingdings"/>
              </a:rPr>
              <a:t> GAC </a:t>
            </a:r>
            <a:endParaRPr lang="en-US" sz="1800" dirty="0"/>
          </a:p>
          <a:p>
            <a:pPr marL="1663700" lvl="4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47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 numCol="1"/>
          <a:lstStyle/>
          <a:p>
            <a:r>
              <a:rPr lang="en-US" dirty="0"/>
              <a:t>1. Point </a:t>
            </a:r>
            <a:r>
              <a:rPr lang="en-US" dirty="0" smtClean="0"/>
              <a:t>Mutation</a:t>
            </a:r>
            <a:endParaRPr lang="en-US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r>
              <a:rPr lang="en-US" b="1" i="1" dirty="0" smtClean="0"/>
              <a:t>One base </a:t>
            </a:r>
            <a:r>
              <a:rPr lang="en-US" dirty="0"/>
              <a:t>is changed</a:t>
            </a:r>
          </a:p>
          <a:p>
            <a:endParaRPr lang="en-US" dirty="0"/>
          </a:p>
          <a:p>
            <a:r>
              <a:rPr lang="en-US" dirty="0"/>
              <a:t>This affects only </a:t>
            </a:r>
            <a:r>
              <a:rPr lang="en-US" b="1" i="1" dirty="0" smtClean="0"/>
              <a:t>one </a:t>
            </a:r>
            <a:r>
              <a:rPr lang="en-US" dirty="0"/>
              <a:t>amino acid</a:t>
            </a:r>
            <a:r>
              <a:rPr lang="en-US" dirty="0" smtClean="0"/>
              <a:t>!</a:t>
            </a:r>
          </a:p>
          <a:p>
            <a:r>
              <a:rPr lang="en-US" dirty="0" smtClean="0"/>
              <a:t>Also called a substitution mutation*</a:t>
            </a:r>
            <a:endParaRPr lang="en-US" dirty="0"/>
          </a:p>
          <a:p>
            <a:r>
              <a:rPr lang="en-US" dirty="0"/>
              <a:t>Example:</a:t>
            </a:r>
          </a:p>
          <a:p>
            <a:pPr lvl="1"/>
            <a:r>
              <a:rPr lang="en-US" dirty="0"/>
              <a:t>The fat </a:t>
            </a:r>
            <a:r>
              <a:rPr lang="en-US" b="1" i="1" dirty="0"/>
              <a:t>c</a:t>
            </a:r>
            <a:r>
              <a:rPr lang="en-US" dirty="0"/>
              <a:t>at ran and ran</a:t>
            </a:r>
          </a:p>
          <a:p>
            <a:pPr lvl="1"/>
            <a:r>
              <a:rPr lang="en-US" dirty="0"/>
              <a:t>The fat </a:t>
            </a:r>
            <a:r>
              <a:rPr lang="en-US" b="1" i="1" dirty="0"/>
              <a:t>r</a:t>
            </a:r>
            <a:r>
              <a:rPr lang="en-US" dirty="0"/>
              <a:t>at ran and ran</a:t>
            </a:r>
          </a:p>
        </p:txBody>
      </p:sp>
    </p:spTree>
    <p:extLst>
      <p:ext uri="{BB962C8B-B14F-4D97-AF65-F5344CB8AC3E}">
        <p14:creationId xmlns:p14="http://schemas.microsoft.com/office/powerpoint/2010/main" val="1112553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7772400" cy="1143000"/>
          </a:xfrm>
        </p:spPr>
        <p:txBody>
          <a:bodyPr numCol="1"/>
          <a:lstStyle/>
          <a:p>
            <a:r>
              <a:rPr lang="en-US"/>
              <a:t>2. Frameshift Mutations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4910137"/>
          </a:xfrm>
        </p:spPr>
        <p:txBody>
          <a:bodyPr numCol="1">
            <a:normAutofit/>
          </a:bodyPr>
          <a:lstStyle/>
          <a:p>
            <a:r>
              <a:rPr lang="en-US" dirty="0"/>
              <a:t>One base is </a:t>
            </a:r>
            <a:r>
              <a:rPr lang="en-US" b="1" i="1" dirty="0" smtClean="0"/>
              <a:t>added</a:t>
            </a:r>
            <a:r>
              <a:rPr lang="en-US" dirty="0" smtClean="0"/>
              <a:t> (</a:t>
            </a:r>
            <a:r>
              <a:rPr lang="en-US" dirty="0"/>
              <a:t>insertion) or </a:t>
            </a:r>
            <a:r>
              <a:rPr lang="en-US" b="1" i="1" dirty="0" smtClean="0"/>
              <a:t>removed </a:t>
            </a:r>
            <a:r>
              <a:rPr lang="en-US" dirty="0"/>
              <a:t>(deletion)</a:t>
            </a:r>
          </a:p>
          <a:p>
            <a:endParaRPr lang="en-US" dirty="0"/>
          </a:p>
          <a:p>
            <a:r>
              <a:rPr lang="en-US" dirty="0"/>
              <a:t>Affects that amino acid </a:t>
            </a:r>
            <a:r>
              <a:rPr lang="en-US" b="1" i="1" dirty="0"/>
              <a:t>and </a:t>
            </a:r>
            <a:r>
              <a:rPr lang="en-US" dirty="0"/>
              <a:t>all thereafter</a:t>
            </a:r>
          </a:p>
          <a:p>
            <a:endParaRPr lang="en-US" dirty="0"/>
          </a:p>
          <a:p>
            <a:r>
              <a:rPr lang="en-US" dirty="0"/>
              <a:t>Example:</a:t>
            </a:r>
          </a:p>
          <a:p>
            <a:pPr lvl="1"/>
            <a:r>
              <a:rPr lang="en-US" dirty="0"/>
              <a:t>The fat cat ran and ran</a:t>
            </a:r>
          </a:p>
          <a:p>
            <a:pPr lvl="1"/>
            <a:r>
              <a:rPr lang="en-US" dirty="0"/>
              <a:t>The fat </a:t>
            </a:r>
            <a:r>
              <a:rPr lang="en-US" dirty="0" err="1"/>
              <a:t>c</a:t>
            </a:r>
            <a:r>
              <a:rPr lang="en-US" b="1" i="1" dirty="0" err="1"/>
              <a:t>e</a:t>
            </a:r>
            <a:r>
              <a:rPr lang="en-US" dirty="0" err="1"/>
              <a:t>a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nan </a:t>
            </a:r>
            <a:r>
              <a:rPr lang="en-US" dirty="0" err="1"/>
              <a:t>dra</a:t>
            </a:r>
            <a:r>
              <a:rPr lang="en-US" dirty="0"/>
              <a:t> n 	(insertion)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atc</a:t>
            </a:r>
            <a:r>
              <a:rPr lang="en-US" dirty="0"/>
              <a:t> </a:t>
            </a:r>
            <a:r>
              <a:rPr lang="en-US" dirty="0" err="1"/>
              <a:t>atr</a:t>
            </a:r>
            <a:r>
              <a:rPr lang="en-US" dirty="0"/>
              <a:t> </a:t>
            </a:r>
            <a:r>
              <a:rPr lang="en-US" dirty="0" err="1"/>
              <a:t>ana</a:t>
            </a:r>
            <a:r>
              <a:rPr lang="en-US" dirty="0"/>
              <a:t> </a:t>
            </a:r>
            <a:r>
              <a:rPr lang="en-US" dirty="0" err="1"/>
              <a:t>ndr</a:t>
            </a:r>
            <a:r>
              <a:rPr lang="en-US" dirty="0"/>
              <a:t> an 	(deletion)</a:t>
            </a:r>
          </a:p>
        </p:txBody>
      </p:sp>
    </p:spTree>
    <p:extLst>
      <p:ext uri="{BB962C8B-B14F-4D97-AF65-F5344CB8AC3E}">
        <p14:creationId xmlns:p14="http://schemas.microsoft.com/office/powerpoint/2010/main" val="2768481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382000" cy="1143000"/>
          </a:xfrm>
        </p:spPr>
        <p:txBody>
          <a:bodyPr numCol="1">
            <a:normAutofit/>
          </a:bodyPr>
          <a:lstStyle/>
          <a:p>
            <a:r>
              <a:rPr lang="en-US" sz="4000"/>
              <a:t>Insertions Change the Reading Frame</a:t>
            </a:r>
          </a:p>
        </p:txBody>
      </p:sp>
      <p:pic>
        <p:nvPicPr>
          <p:cNvPr id="76804" name="Picture 4" descr="11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88"/>
          <a:stretch>
            <a:fillRect/>
          </a:stretch>
        </p:blipFill>
        <p:spPr>
          <a:xfrm>
            <a:off x="0" y="1981200"/>
            <a:ext cx="9144000" cy="2996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8904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gene_inver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2743200"/>
            <a:ext cx="4267200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7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7772400" cy="1143000"/>
          </a:xfrm>
        </p:spPr>
        <p:txBody>
          <a:bodyPr numCol="1"/>
          <a:lstStyle/>
          <a:p>
            <a:r>
              <a:rPr lang="en-US"/>
              <a:t>3. Inversion</a:t>
            </a:r>
          </a:p>
        </p:txBody>
      </p:sp>
      <p:sp>
        <p:nvSpPr>
          <p:cNvPr id="103428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153400" cy="5138737"/>
          </a:xfrm>
        </p:spPr>
        <p:txBody>
          <a:bodyPr numCol="1"/>
          <a:lstStyle/>
          <a:p>
            <a:r>
              <a:rPr lang="en-US" dirty="0"/>
              <a:t>Part of a </a:t>
            </a:r>
            <a:r>
              <a:rPr lang="en-US" dirty="0" smtClean="0"/>
              <a:t>chromosome </a:t>
            </a:r>
            <a:r>
              <a:rPr lang="en-US" dirty="0"/>
              <a:t>breaks off and </a:t>
            </a:r>
            <a:r>
              <a:rPr lang="en-US" dirty="0" smtClean="0"/>
              <a:t>reattaches backwards.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Example</a:t>
            </a:r>
          </a:p>
          <a:p>
            <a:pPr lvl="1"/>
            <a:r>
              <a:rPr lang="en-US" dirty="0"/>
              <a:t>The fat </a:t>
            </a:r>
            <a:r>
              <a:rPr lang="en-US" b="1" i="1" dirty="0"/>
              <a:t>cat</a:t>
            </a:r>
            <a:r>
              <a:rPr lang="en-US" dirty="0"/>
              <a:t> ran and ran</a:t>
            </a:r>
          </a:p>
          <a:p>
            <a:pPr lvl="1"/>
            <a:r>
              <a:rPr lang="en-US" dirty="0"/>
              <a:t>The fat </a:t>
            </a:r>
            <a:r>
              <a:rPr lang="en-US" b="1" i="1" dirty="0" err="1"/>
              <a:t>tac</a:t>
            </a:r>
            <a:r>
              <a:rPr lang="en-US" dirty="0"/>
              <a:t> ran and ran</a:t>
            </a:r>
          </a:p>
        </p:txBody>
      </p:sp>
    </p:spTree>
    <p:extLst>
      <p:ext uri="{BB962C8B-B14F-4D97-AF65-F5344CB8AC3E}">
        <p14:creationId xmlns:p14="http://schemas.microsoft.com/office/powerpoint/2010/main" val="1032444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 numCol="1"/>
          <a:lstStyle/>
          <a:p>
            <a:r>
              <a:rPr lang="en-US" dirty="0"/>
              <a:t>4</a:t>
            </a:r>
            <a:r>
              <a:rPr lang="en-US" dirty="0" smtClean="0"/>
              <a:t>. </a:t>
            </a:r>
            <a:r>
              <a:rPr lang="en-US" dirty="0"/>
              <a:t>Duplication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5138737"/>
          </a:xfrm>
        </p:spPr>
        <p:txBody>
          <a:bodyPr numCol="1"/>
          <a:lstStyle/>
          <a:p>
            <a:r>
              <a:rPr lang="en-US" dirty="0"/>
              <a:t>Part of a chromosome is </a:t>
            </a:r>
            <a:r>
              <a:rPr lang="en-US" dirty="0" smtClean="0"/>
              <a:t>copied </a:t>
            </a:r>
            <a:r>
              <a:rPr lang="en-US" dirty="0"/>
              <a:t>twice during replication or transcription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Example: </a:t>
            </a:r>
          </a:p>
          <a:p>
            <a:pPr lvl="1"/>
            <a:r>
              <a:rPr lang="en-US" dirty="0"/>
              <a:t>The fat cat ran and ran</a:t>
            </a:r>
          </a:p>
          <a:p>
            <a:pPr lvl="1"/>
            <a:r>
              <a:rPr lang="en-US" dirty="0"/>
              <a:t>The fat cat cat ran and ran</a:t>
            </a:r>
          </a:p>
        </p:txBody>
      </p:sp>
    </p:spTree>
    <p:extLst>
      <p:ext uri="{BB962C8B-B14F-4D97-AF65-F5344CB8AC3E}">
        <p14:creationId xmlns:p14="http://schemas.microsoft.com/office/powerpoint/2010/main" val="3967677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 bldLvl="2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 numCol="1"/>
          <a:lstStyle/>
          <a:p>
            <a:r>
              <a:rPr lang="en-US"/>
              <a:t>Chromosomal Mutations</a:t>
            </a:r>
          </a:p>
        </p:txBody>
      </p:sp>
      <p:pic>
        <p:nvPicPr>
          <p:cNvPr id="109571" name="Picture 3" descr="5-02%20Mutation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453"/>
          <a:stretch/>
        </p:blipFill>
        <p:spPr>
          <a:xfrm>
            <a:off x="304800" y="2133600"/>
            <a:ext cx="8610600" cy="304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455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Sickle Cell Anemia?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963" y="1676400"/>
            <a:ext cx="5532437" cy="4572000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 serious condition in which red blood cells can become sickle-shaped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Normal red blood cells are smooth and round. They move easily through blood vessels to carry oxygen to all parts of the body.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Sickle-shaped cells don’t move easily through blood. They’re stiff and sticky and tend to form clumps and get stuck in blood vessels.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The clumps of sickle cell block blood flow in the blood vessels that lead to the limbs and organs. Blocked blood vessel can cause pain, serious infection, and organ damage.</a:t>
            </a:r>
          </a:p>
        </p:txBody>
      </p:sp>
      <p:pic>
        <p:nvPicPr>
          <p:cNvPr id="14340" name="Picture 4" descr="r7_sicklecell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524000"/>
            <a:ext cx="2209800" cy="198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0" descr="hemoglobin.jpg"/>
          <p:cNvPicPr>
            <a:picLocks noChangeAspect="1"/>
          </p:cNvPicPr>
          <p:nvPr/>
        </p:nvPicPr>
        <p:blipFill>
          <a:blip r:embed="rId4" cstate="print"/>
          <a:srcRect b="7458"/>
          <a:stretch>
            <a:fillRect/>
          </a:stretch>
        </p:blipFill>
        <p:spPr bwMode="auto">
          <a:xfrm>
            <a:off x="6019800" y="4114800"/>
            <a:ext cx="2786506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8441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384175"/>
            <a:ext cx="8534400" cy="7588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Normal and </a:t>
            </a:r>
            <a:r>
              <a:rPr lang="en-US" sz="3200" dirty="0" err="1" smtClean="0"/>
              <a:t>Sickled</a:t>
            </a:r>
            <a:r>
              <a:rPr lang="en-US" sz="3200" dirty="0" smtClean="0"/>
              <a:t> Red Blood Cells </a:t>
            </a:r>
            <a:br>
              <a:rPr lang="en-US" sz="3200" dirty="0" smtClean="0"/>
            </a:br>
            <a:r>
              <a:rPr lang="en-US" sz="3200" dirty="0" smtClean="0"/>
              <a:t>in Blood Vessels</a:t>
            </a:r>
            <a:endParaRPr lang="en-US" sz="3200" dirty="0"/>
          </a:p>
        </p:txBody>
      </p:sp>
      <p:pic>
        <p:nvPicPr>
          <p:cNvPr id="15363" name="Content Placeholder 3" descr="sickle_cell_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52023"/>
          <a:stretch>
            <a:fillRect/>
          </a:stretch>
        </p:blipFill>
        <p:spPr>
          <a:xfrm>
            <a:off x="304800" y="1828800"/>
            <a:ext cx="4268788" cy="3276600"/>
          </a:xfrm>
        </p:spPr>
      </p:pic>
      <p:pic>
        <p:nvPicPr>
          <p:cNvPr id="15364" name="Picture 4" descr="sickle_cell_01.jpg"/>
          <p:cNvPicPr>
            <a:picLocks noChangeAspect="1"/>
          </p:cNvPicPr>
          <p:nvPr/>
        </p:nvPicPr>
        <p:blipFill>
          <a:blip r:embed="rId3" cstate="print"/>
          <a:srcRect t="47333"/>
          <a:stretch>
            <a:fillRect/>
          </a:stretch>
        </p:blipFill>
        <p:spPr bwMode="auto">
          <a:xfrm>
            <a:off x="4572000" y="1752600"/>
            <a:ext cx="43402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5105400"/>
            <a:ext cx="34290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latin typeface="+mn-lt"/>
              </a:rPr>
              <a:t>Figure A shows normal red blood cells flowing freely in a blood vessel. The inset image shows a cross-section of a normal red blood cell with normal hemoglobin. </a:t>
            </a:r>
          </a:p>
        </p:txBody>
      </p:sp>
      <p:sp>
        <p:nvSpPr>
          <p:cNvPr id="15366" name="TextBox 6"/>
          <p:cNvSpPr txBox="1">
            <a:spLocks noChangeArrowheads="1"/>
          </p:cNvSpPr>
          <p:nvPr/>
        </p:nvSpPr>
        <p:spPr bwMode="auto">
          <a:xfrm>
            <a:off x="4648200" y="5410200"/>
            <a:ext cx="3886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latin typeface="Georgia" pitchFamily="18" charset="0"/>
              </a:rPr>
              <a:t>Figure B shows abnormal, sickled red blood cells clumping and blocking the blood flow in a blood vessel. The inset image shows a cross-section of a sickled red blood cell with abnormal strands of hemoglobin.</a:t>
            </a:r>
          </a:p>
        </p:txBody>
      </p:sp>
      <p:sp>
        <p:nvSpPr>
          <p:cNvPr id="15367" name="TextBox 7"/>
          <p:cNvSpPr txBox="1">
            <a:spLocks noChangeArrowheads="1"/>
          </p:cNvSpPr>
          <p:nvPr/>
        </p:nvSpPr>
        <p:spPr bwMode="auto">
          <a:xfrm>
            <a:off x="228600" y="6477000"/>
            <a:ext cx="67818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Georgia" pitchFamily="18" charset="0"/>
              </a:rPr>
              <a:t>Source from http://www.nhlbi.nih.gov/health/dci/Diseases/Sca/SCA_WhatIs.html</a:t>
            </a:r>
          </a:p>
        </p:txBody>
      </p:sp>
    </p:spTree>
    <p:extLst>
      <p:ext uri="{BB962C8B-B14F-4D97-AF65-F5344CB8AC3E}">
        <p14:creationId xmlns:p14="http://schemas.microsoft.com/office/powerpoint/2010/main" val="3592895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1143000"/>
          </a:xfrm>
        </p:spPr>
        <p:txBody>
          <a:bodyPr/>
          <a:lstStyle/>
          <a:p>
            <a:r>
              <a:rPr dirty="0"/>
              <a:t>Sickle Cell Anemia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905000"/>
            <a:ext cx="5715000" cy="446722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Genetics of SCA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Sickle Cell Anemia is caused by a point mutation</a:t>
            </a:r>
          </a:p>
          <a:p>
            <a:pPr lvl="1"/>
            <a:r>
              <a:rPr lang="en-US" dirty="0" smtClean="0"/>
              <a:t>CTC </a:t>
            </a:r>
            <a:r>
              <a:rPr lang="en-US" dirty="0" smtClean="0">
                <a:sym typeface="Wingdings"/>
              </a:rPr>
              <a:t> CAC (DNA)</a:t>
            </a:r>
          </a:p>
          <a:p>
            <a:pPr lvl="1"/>
            <a:r>
              <a:rPr lang="en-US" dirty="0" smtClean="0">
                <a:sym typeface="Wingdings"/>
              </a:rPr>
              <a:t>GAG  GUG (mRNA)</a:t>
            </a:r>
          </a:p>
          <a:p>
            <a:pPr lvl="1"/>
            <a:r>
              <a:rPr lang="en-US" dirty="0" smtClean="0">
                <a:sym typeface="Wingdings"/>
              </a:rPr>
              <a:t>Glutamic acid  </a:t>
            </a:r>
            <a:r>
              <a:rPr lang="en-US" dirty="0" err="1" smtClean="0">
                <a:sym typeface="Wingdings"/>
              </a:rPr>
              <a:t>valine</a:t>
            </a:r>
            <a:endParaRPr lang="en-US" dirty="0" smtClean="0"/>
          </a:p>
          <a:p>
            <a:r>
              <a:rPr lang="en-US" dirty="0" smtClean="0"/>
              <a:t> Mutation occurs in the HBB gene</a:t>
            </a:r>
          </a:p>
          <a:p>
            <a:r>
              <a:rPr lang="en-US" dirty="0" smtClean="0"/>
              <a:t>More prevalent in populations descending from Sub Saharan Africa where the malaria epidemic occurred</a:t>
            </a:r>
          </a:p>
          <a:p>
            <a:pPr lvl="1"/>
            <a:r>
              <a:rPr lang="en-US" dirty="0" smtClean="0"/>
              <a:t>The sickle celled trait protects against the malaria parasite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508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85800"/>
            <a:ext cx="7024744" cy="1143000"/>
          </a:xfrm>
        </p:spPr>
        <p:txBody>
          <a:bodyPr/>
          <a:lstStyle/>
          <a:p>
            <a:r>
              <a:rPr/>
              <a:t>Trisomy 21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1187" t="35211" r="46378" b="5498"/>
          <a:stretch/>
        </p:blipFill>
        <p:spPr>
          <a:xfrm>
            <a:off x="2209800" y="1824296"/>
            <a:ext cx="4281806" cy="448698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1143000"/>
          </a:xfrm>
        </p:spPr>
        <p:txBody>
          <a:bodyPr/>
          <a:lstStyle/>
          <a:p>
            <a:r>
              <a:rPr dirty="0"/>
              <a:t>Albinism and Melanin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981200"/>
            <a:ext cx="4953000" cy="1447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581400"/>
            <a:ext cx="4343400" cy="27291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1828800"/>
            <a:ext cx="2997200" cy="445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numCol="1"/>
          <a:lstStyle/>
          <a:p>
            <a:r>
              <a:rPr lang="en-US" dirty="0" smtClean="0"/>
              <a:t>Objective 5 Notes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124200"/>
            <a:ext cx="6900168" cy="1598720"/>
          </a:xfrm>
        </p:spPr>
        <p:txBody>
          <a:bodyPr numCol="1">
            <a:normAutofit/>
          </a:bodyPr>
          <a:lstStyle/>
          <a:p>
            <a:r>
              <a:rPr lang="en-US" dirty="0" smtClean="0"/>
              <a:t>Explain how mutations in DNA that result from interactions with the environment (i.e., radiation and chemicals) or new combinations in existing genes lead to changes in function and phenotype.</a:t>
            </a:r>
          </a:p>
        </p:txBody>
      </p:sp>
    </p:spTree>
    <p:extLst>
      <p:ext uri="{BB962C8B-B14F-4D97-AF65-F5344CB8AC3E}">
        <p14:creationId xmlns:p14="http://schemas.microsoft.com/office/powerpoint/2010/main" val="501815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dirty="0" smtClean="0"/>
              <a:t> Important Vocab</a:t>
            </a:r>
            <a:endParaRPr lang="en-US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 numCol="1"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Mutation</a:t>
            </a:r>
            <a:r>
              <a:rPr lang="en-US" dirty="0" smtClean="0"/>
              <a:t> -Any </a:t>
            </a:r>
            <a:r>
              <a:rPr lang="en-US" i="1" u="sng" dirty="0"/>
              <a:t>change</a:t>
            </a:r>
            <a:r>
              <a:rPr lang="en-US" i="1" dirty="0"/>
              <a:t> </a:t>
            </a:r>
            <a:r>
              <a:rPr lang="en-US" dirty="0"/>
              <a:t>in the DNA sequence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Can be helpful, harmful, or </a:t>
            </a:r>
            <a:r>
              <a:rPr lang="en-US" dirty="0" smtClean="0"/>
              <a:t>neutral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Gene</a:t>
            </a:r>
            <a:r>
              <a:rPr lang="en-US" dirty="0" smtClean="0"/>
              <a:t> </a:t>
            </a:r>
            <a:r>
              <a:rPr lang="en-US" b="1" dirty="0" smtClean="0"/>
              <a:t>–</a:t>
            </a:r>
            <a:r>
              <a:rPr lang="en-US" dirty="0" smtClean="0"/>
              <a:t> A specific region of the DNA that codes for a specific protein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Therefore, a change in the gene causes a change in the protein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Chromosome- </a:t>
            </a:r>
            <a:r>
              <a:rPr lang="en-US" dirty="0" smtClean="0"/>
              <a:t>A strand of DNA, containing multiple genes, tightly coiled and organized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Mutagen – </a:t>
            </a:r>
            <a:r>
              <a:rPr lang="en-US" dirty="0" smtClean="0"/>
              <a:t>An environmental factor that causes a mutation in the DNA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Ex: Radiation</a:t>
            </a:r>
            <a:r>
              <a:rPr lang="en-US" dirty="0"/>
              <a:t>,</a:t>
            </a:r>
            <a:r>
              <a:rPr lang="en-US" dirty="0" smtClean="0"/>
              <a:t> Chemicals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n-US" b="1" i="1" dirty="0" smtClean="0"/>
              <a:t>Can mutations be a good thing?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994532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dirty="0" smtClean="0"/>
              <a:t>Good Mutations</a:t>
            </a: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 numCol="1"/>
          <a:lstStyle/>
          <a:p>
            <a:r>
              <a:rPr lang="en-US" dirty="0"/>
              <a:t>Give </a:t>
            </a:r>
            <a:r>
              <a:rPr lang="en-US" dirty="0" smtClean="0"/>
              <a:t>variation and may provide an advantage.</a:t>
            </a:r>
          </a:p>
          <a:p>
            <a:r>
              <a:rPr lang="en-US" dirty="0" smtClean="0"/>
              <a:t>Sickle Cell Anemia- protection against malaria</a:t>
            </a:r>
            <a:endParaRPr lang="en-US" dirty="0"/>
          </a:p>
          <a:p>
            <a:r>
              <a:rPr lang="en-US" dirty="0" smtClean="0"/>
              <a:t>Flu </a:t>
            </a:r>
            <a:r>
              <a:rPr lang="en-US" dirty="0"/>
              <a:t>virus mutates often.  This is good for the virus because humans cannot build up immunity to it.  However, it is bad for humans.</a:t>
            </a:r>
          </a:p>
        </p:txBody>
      </p:sp>
    </p:spTree>
    <p:extLst>
      <p:ext uri="{BB962C8B-B14F-4D97-AF65-F5344CB8AC3E}">
        <p14:creationId xmlns:p14="http://schemas.microsoft.com/office/powerpoint/2010/main" val="2758942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dirty="0"/>
              <a:t>Bad </a:t>
            </a:r>
            <a:r>
              <a:rPr lang="en-US" dirty="0" smtClean="0"/>
              <a:t>Mutations</a:t>
            </a: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Alters the gene so that the protein produced cannot function properly or is simply not produced at all</a:t>
            </a:r>
          </a:p>
          <a:p>
            <a:r>
              <a:rPr lang="en-US" dirty="0" smtClean="0"/>
              <a:t>Causes a disadvantage to an organism </a:t>
            </a:r>
          </a:p>
          <a:p>
            <a:pPr lvl="1"/>
            <a:r>
              <a:rPr lang="en-US" dirty="0" smtClean="0"/>
              <a:t>Examples: certain kinds of cancer, albinism, hemophilia, down syndrome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9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dirty="0"/>
              <a:t>Neutral </a:t>
            </a:r>
            <a:r>
              <a:rPr lang="en-US" dirty="0" smtClean="0"/>
              <a:t>Mutations</a:t>
            </a: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 numCol="1"/>
          <a:lstStyle/>
          <a:p>
            <a:r>
              <a:rPr lang="en-US" dirty="0"/>
              <a:t>Most mutations fit into this category.</a:t>
            </a:r>
          </a:p>
          <a:p>
            <a:r>
              <a:rPr lang="en-US" dirty="0"/>
              <a:t>Have little or no effect on the organism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Codon wobble</a:t>
            </a:r>
            <a:endParaRPr lang="en-US" dirty="0"/>
          </a:p>
          <a:p>
            <a:pPr lvl="1"/>
            <a:r>
              <a:rPr lang="en-US" dirty="0"/>
              <a:t>A G U</a:t>
            </a:r>
          </a:p>
          <a:p>
            <a:pPr lvl="2"/>
            <a:r>
              <a:rPr lang="en-US" dirty="0"/>
              <a:t>Amino acid = Serine</a:t>
            </a:r>
          </a:p>
          <a:p>
            <a:pPr lvl="1"/>
            <a:r>
              <a:rPr lang="en-US" dirty="0"/>
              <a:t>A G C</a:t>
            </a:r>
          </a:p>
          <a:p>
            <a:pPr lvl="2"/>
            <a:r>
              <a:rPr lang="en-US" dirty="0"/>
              <a:t>Amino acid = Serine</a:t>
            </a:r>
          </a:p>
        </p:txBody>
      </p:sp>
    </p:spTree>
    <p:extLst>
      <p:ext uri="{BB962C8B-B14F-4D97-AF65-F5344CB8AC3E}">
        <p14:creationId xmlns:p14="http://schemas.microsoft.com/office/powerpoint/2010/main" val="3316771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3140</TotalTime>
  <Words>698</Words>
  <Application>Microsoft Macintosh PowerPoint</Application>
  <PresentationFormat>On-screen Show (4:3)</PresentationFormat>
  <Paragraphs>97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Capital</vt:lpstr>
      <vt:lpstr>Cystic Fibrosis</vt:lpstr>
      <vt:lpstr>Sickle Cell Anemia</vt:lpstr>
      <vt:lpstr>Trisomy 21</vt:lpstr>
      <vt:lpstr>Albinism and Melanin  </vt:lpstr>
      <vt:lpstr>Objective 5 Notes</vt:lpstr>
      <vt:lpstr> Important Vocab</vt:lpstr>
      <vt:lpstr>Good Mutations</vt:lpstr>
      <vt:lpstr>Bad Mutations</vt:lpstr>
      <vt:lpstr>Neutral Mutations</vt:lpstr>
      <vt:lpstr>Codon Wobble</vt:lpstr>
      <vt:lpstr>4 Types of Mutations</vt:lpstr>
      <vt:lpstr>1. Point Mutation</vt:lpstr>
      <vt:lpstr>2. Frameshift Mutations</vt:lpstr>
      <vt:lpstr>Insertions Change the Reading Frame</vt:lpstr>
      <vt:lpstr>3. Inversion</vt:lpstr>
      <vt:lpstr>4. Duplication</vt:lpstr>
      <vt:lpstr>Chromosomal Mutations</vt:lpstr>
      <vt:lpstr>What is Sickle Cell Anemia?</vt:lpstr>
      <vt:lpstr>Normal and Sickled Red Blood Cells  in Blood Vessels</vt:lpstr>
      <vt:lpstr>Genetics of SCA</vt:lpstr>
    </vt:vector>
  </TitlesOfParts>
  <Company>Durham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3.1.3_Notes_PowerPoint</dc:title>
  <dc:creator>Zebulon Holsopple</dc:creator>
  <cp:lastModifiedBy>Geneva Jost</cp:lastModifiedBy>
  <cp:revision>20</cp:revision>
  <dcterms:created xsi:type="dcterms:W3CDTF">2014-10-10T13:09:53Z</dcterms:created>
  <dcterms:modified xsi:type="dcterms:W3CDTF">2016-10-14T16:29:40Z</dcterms:modified>
</cp:coreProperties>
</file>